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mo Bold" charset="1" panose="020B0704020202020204"/>
      <p:regular r:id="rId23"/>
    </p:embeddedFont>
    <p:embeddedFont>
      <p:font typeface="Open Sans Italics" charset="1" panose="00000000000000000000"/>
      <p:regular r:id="rId24"/>
    </p:embeddedFont>
    <p:embeddedFont>
      <p:font typeface="Open Sans" charset="1" panose="00000000000000000000"/>
      <p:regular r:id="rId25"/>
    </p:embeddedFont>
    <p:embeddedFont>
      <p:font typeface="Open Sans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39" Target="notesSlides/notesSlide1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analytics is a powerful tool for HR to drive meaningful insights and improvements across the organization</a:t>
            </a:r>
          </a:p>
          <a:p>
            <a:r>
              <a:rPr lang="en-US"/>
              <a:t/>
            </a:r>
          </a:p>
          <a:p>
            <a:r>
              <a:rPr lang="en-US"/>
              <a:t>By understanding factors that influence employee engagement, we can take targeted actions to boost satisfaction, retention, and productivity</a:t>
            </a:r>
          </a:p>
          <a:p>
            <a:r>
              <a:rPr lang="en-US"/>
              <a:t/>
            </a:r>
          </a:p>
          <a:p>
            <a:r>
              <a:rPr lang="en-US"/>
              <a:t>Analyzing recruitment data allows us to optimize our processes, identify high-potential candidates, and predict their future success</a:t>
            </a:r>
          </a:p>
          <a:p>
            <a:r>
              <a:rPr lang="en-US"/>
              <a:t/>
            </a:r>
          </a:p>
          <a:p>
            <a:r>
              <a:rPr lang="en-US"/>
              <a:t>Performance data gives us visibility into individual and team performance, enabling us to develop tailored strategies for improvement and growth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• The HR analytics dashboard we've developed provides a comprehensive view of key trends in our workforce.</a:t>
            </a:r>
          </a:p>
          <a:p>
            <a:r>
              <a:rPr lang="en-US"/>
              <a:t/>
            </a:r>
          </a:p>
          <a:p>
            <a:r>
              <a:rPr lang="en-US"/>
              <a:t>• By integrating data from various sources like employee records, performance reviews, and surveys, the dashboard gives us a holistic picture.</a:t>
            </a:r>
          </a:p>
          <a:p>
            <a:r>
              <a:rPr lang="en-US"/>
              <a:t/>
            </a:r>
          </a:p>
          <a:p>
            <a:r>
              <a:rPr lang="en-US"/>
              <a:t>• The geographic distribution patterns and time-series analysis revealed in the dashboard offer valuable insights to inform our strategic workforce planning.</a:t>
            </a:r>
          </a:p>
          <a:p>
            <a:r>
              <a:rPr lang="en-US"/>
              <a:t/>
            </a:r>
          </a:p>
          <a:p>
            <a:r>
              <a:rPr lang="en-US"/>
              <a:t>• I'll highlight some of the key findings from the dashboard that can help guide our decisions around talent management and organizational development.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2658815"/>
            <a:ext cx="8583365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HR Analytics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3941415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i="true">
                <a:solidFill>
                  <a:srgbClr val="403C4E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Final Milestone - Infosys Springboard Internship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4713983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Presented by,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486549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Shaleny T 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6259116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Team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0891" y="691604"/>
            <a:ext cx="7958138" cy="88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Key Metrics and Trends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25016" y="2116931"/>
            <a:ext cx="38100" cy="7431138"/>
            <a:chOff x="0" y="0"/>
            <a:chExt cx="50800" cy="99081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800" cy="9908159"/>
            </a:xfrm>
            <a:custGeom>
              <a:avLst/>
              <a:gdLst/>
              <a:ahLst/>
              <a:cxnLst/>
              <a:rect r="r" b="b" t="t" l="l"/>
              <a:pathLst>
                <a:path h="990815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882759"/>
                  </a:lnTo>
                  <a:cubicBezTo>
                    <a:pt x="50800" y="9896728"/>
                    <a:pt x="39370" y="9908159"/>
                    <a:pt x="25400" y="9908159"/>
                  </a:cubicBezTo>
                  <a:cubicBezTo>
                    <a:pt x="11430" y="9908159"/>
                    <a:pt x="0" y="9896728"/>
                    <a:pt x="0" y="9882759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36885" y="2414587"/>
            <a:ext cx="614362" cy="614363"/>
            <a:chOff x="0" y="0"/>
            <a:chExt cx="819150" cy="819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06450" cy="806450"/>
            </a:xfrm>
            <a:custGeom>
              <a:avLst/>
              <a:gdLst/>
              <a:ahLst/>
              <a:cxnLst/>
              <a:rect r="r" b="b" t="t" l="l"/>
              <a:pathLst>
                <a:path h="806450" w="806450">
                  <a:moveTo>
                    <a:pt x="0" y="150495"/>
                  </a:moveTo>
                  <a:cubicBezTo>
                    <a:pt x="0" y="67437"/>
                    <a:pt x="67437" y="0"/>
                    <a:pt x="150495" y="0"/>
                  </a:cubicBezTo>
                  <a:lnTo>
                    <a:pt x="655955" y="0"/>
                  </a:lnTo>
                  <a:cubicBezTo>
                    <a:pt x="739013" y="0"/>
                    <a:pt x="806450" y="67437"/>
                    <a:pt x="806450" y="150495"/>
                  </a:cubicBezTo>
                  <a:lnTo>
                    <a:pt x="806450" y="655955"/>
                  </a:lnTo>
                  <a:cubicBezTo>
                    <a:pt x="806450" y="739013"/>
                    <a:pt x="739013" y="806450"/>
                    <a:pt x="655955" y="806450"/>
                  </a:cubicBezTo>
                  <a:lnTo>
                    <a:pt x="150495" y="806450"/>
                  </a:lnTo>
                  <a:cubicBezTo>
                    <a:pt x="67437" y="806450"/>
                    <a:pt x="0" y="739013"/>
                    <a:pt x="0" y="65595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9150" cy="819150"/>
            </a:xfrm>
            <a:custGeom>
              <a:avLst/>
              <a:gdLst/>
              <a:ahLst/>
              <a:cxnLst/>
              <a:rect r="r" b="b" t="t" l="l"/>
              <a:pathLst>
                <a:path h="819150" w="819150">
                  <a:moveTo>
                    <a:pt x="0" y="156845"/>
                  </a:moveTo>
                  <a:cubicBezTo>
                    <a:pt x="0" y="70231"/>
                    <a:pt x="70231" y="0"/>
                    <a:pt x="156845" y="0"/>
                  </a:cubicBezTo>
                  <a:lnTo>
                    <a:pt x="662305" y="0"/>
                  </a:lnTo>
                  <a:lnTo>
                    <a:pt x="662305" y="6350"/>
                  </a:lnTo>
                  <a:lnTo>
                    <a:pt x="662305" y="0"/>
                  </a:lnTo>
                  <a:lnTo>
                    <a:pt x="662305" y="6350"/>
                  </a:lnTo>
                  <a:lnTo>
                    <a:pt x="662305" y="0"/>
                  </a:lnTo>
                  <a:cubicBezTo>
                    <a:pt x="748919" y="0"/>
                    <a:pt x="819150" y="70231"/>
                    <a:pt x="819150" y="156845"/>
                  </a:cubicBezTo>
                  <a:lnTo>
                    <a:pt x="819150" y="662305"/>
                  </a:lnTo>
                  <a:lnTo>
                    <a:pt x="812800" y="662305"/>
                  </a:lnTo>
                  <a:lnTo>
                    <a:pt x="819150" y="662305"/>
                  </a:lnTo>
                  <a:cubicBezTo>
                    <a:pt x="819150" y="748919"/>
                    <a:pt x="748919" y="819150"/>
                    <a:pt x="662305" y="819150"/>
                  </a:cubicBezTo>
                  <a:lnTo>
                    <a:pt x="662305" y="812800"/>
                  </a:lnTo>
                  <a:lnTo>
                    <a:pt x="662305" y="819150"/>
                  </a:lnTo>
                  <a:lnTo>
                    <a:pt x="156845" y="819150"/>
                  </a:lnTo>
                  <a:lnTo>
                    <a:pt x="156845" y="812800"/>
                  </a:lnTo>
                  <a:lnTo>
                    <a:pt x="156845" y="819150"/>
                  </a:lnTo>
                  <a:cubicBezTo>
                    <a:pt x="70231" y="819150"/>
                    <a:pt x="0" y="748919"/>
                    <a:pt x="0" y="662305"/>
                  </a:cubicBezTo>
                  <a:lnTo>
                    <a:pt x="0" y="156845"/>
                  </a:lnTo>
                  <a:lnTo>
                    <a:pt x="6350" y="156845"/>
                  </a:lnTo>
                  <a:lnTo>
                    <a:pt x="0" y="156845"/>
                  </a:lnTo>
                  <a:moveTo>
                    <a:pt x="12700" y="156845"/>
                  </a:moveTo>
                  <a:lnTo>
                    <a:pt x="12700" y="662305"/>
                  </a:lnTo>
                  <a:lnTo>
                    <a:pt x="6350" y="662305"/>
                  </a:lnTo>
                  <a:lnTo>
                    <a:pt x="12700" y="662305"/>
                  </a:lnTo>
                  <a:cubicBezTo>
                    <a:pt x="12700" y="741934"/>
                    <a:pt x="77216" y="806450"/>
                    <a:pt x="156845" y="806450"/>
                  </a:cubicBezTo>
                  <a:lnTo>
                    <a:pt x="662305" y="806450"/>
                  </a:lnTo>
                  <a:cubicBezTo>
                    <a:pt x="741934" y="806450"/>
                    <a:pt x="806450" y="741934"/>
                    <a:pt x="806450" y="662305"/>
                  </a:cubicBezTo>
                  <a:lnTo>
                    <a:pt x="806450" y="156845"/>
                  </a:lnTo>
                  <a:lnTo>
                    <a:pt x="812800" y="156845"/>
                  </a:lnTo>
                  <a:lnTo>
                    <a:pt x="806450" y="156845"/>
                  </a:lnTo>
                  <a:cubicBezTo>
                    <a:pt x="806450" y="77216"/>
                    <a:pt x="741934" y="12700"/>
                    <a:pt x="662305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216"/>
                    <a:pt x="12700" y="156845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51645" y="2558206"/>
            <a:ext cx="184696" cy="36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1634" y="2357140"/>
            <a:ext cx="3360539" cy="44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Employee Turnover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81634" y="2890689"/>
            <a:ext cx="15465475" cy="50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Tracks the rate of employee departures, identifying potential issues with retention and employee satisfaction.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36885" y="4232076"/>
            <a:ext cx="614362" cy="614362"/>
            <a:chOff x="0" y="0"/>
            <a:chExt cx="819150" cy="8191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06450" cy="806450"/>
            </a:xfrm>
            <a:custGeom>
              <a:avLst/>
              <a:gdLst/>
              <a:ahLst/>
              <a:cxnLst/>
              <a:rect r="r" b="b" t="t" l="l"/>
              <a:pathLst>
                <a:path h="806450" w="806450">
                  <a:moveTo>
                    <a:pt x="0" y="150495"/>
                  </a:moveTo>
                  <a:cubicBezTo>
                    <a:pt x="0" y="67437"/>
                    <a:pt x="67437" y="0"/>
                    <a:pt x="150495" y="0"/>
                  </a:cubicBezTo>
                  <a:lnTo>
                    <a:pt x="655955" y="0"/>
                  </a:lnTo>
                  <a:cubicBezTo>
                    <a:pt x="739013" y="0"/>
                    <a:pt x="806450" y="67437"/>
                    <a:pt x="806450" y="150495"/>
                  </a:cubicBezTo>
                  <a:lnTo>
                    <a:pt x="806450" y="655955"/>
                  </a:lnTo>
                  <a:cubicBezTo>
                    <a:pt x="806450" y="739013"/>
                    <a:pt x="739013" y="806450"/>
                    <a:pt x="655955" y="806450"/>
                  </a:cubicBezTo>
                  <a:lnTo>
                    <a:pt x="150495" y="806450"/>
                  </a:lnTo>
                  <a:cubicBezTo>
                    <a:pt x="67437" y="806450"/>
                    <a:pt x="0" y="739013"/>
                    <a:pt x="0" y="65595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9150" cy="819150"/>
            </a:xfrm>
            <a:custGeom>
              <a:avLst/>
              <a:gdLst/>
              <a:ahLst/>
              <a:cxnLst/>
              <a:rect r="r" b="b" t="t" l="l"/>
              <a:pathLst>
                <a:path h="819150" w="819150">
                  <a:moveTo>
                    <a:pt x="0" y="156845"/>
                  </a:moveTo>
                  <a:cubicBezTo>
                    <a:pt x="0" y="70231"/>
                    <a:pt x="70231" y="0"/>
                    <a:pt x="156845" y="0"/>
                  </a:cubicBezTo>
                  <a:lnTo>
                    <a:pt x="662305" y="0"/>
                  </a:lnTo>
                  <a:lnTo>
                    <a:pt x="662305" y="6350"/>
                  </a:lnTo>
                  <a:lnTo>
                    <a:pt x="662305" y="0"/>
                  </a:lnTo>
                  <a:lnTo>
                    <a:pt x="662305" y="6350"/>
                  </a:lnTo>
                  <a:lnTo>
                    <a:pt x="662305" y="0"/>
                  </a:lnTo>
                  <a:cubicBezTo>
                    <a:pt x="748919" y="0"/>
                    <a:pt x="819150" y="70231"/>
                    <a:pt x="819150" y="156845"/>
                  </a:cubicBezTo>
                  <a:lnTo>
                    <a:pt x="819150" y="662305"/>
                  </a:lnTo>
                  <a:lnTo>
                    <a:pt x="812800" y="662305"/>
                  </a:lnTo>
                  <a:lnTo>
                    <a:pt x="819150" y="662305"/>
                  </a:lnTo>
                  <a:cubicBezTo>
                    <a:pt x="819150" y="748919"/>
                    <a:pt x="748919" y="819150"/>
                    <a:pt x="662305" y="819150"/>
                  </a:cubicBezTo>
                  <a:lnTo>
                    <a:pt x="662305" y="812800"/>
                  </a:lnTo>
                  <a:lnTo>
                    <a:pt x="662305" y="819150"/>
                  </a:lnTo>
                  <a:lnTo>
                    <a:pt x="156845" y="819150"/>
                  </a:lnTo>
                  <a:lnTo>
                    <a:pt x="156845" y="812800"/>
                  </a:lnTo>
                  <a:lnTo>
                    <a:pt x="156845" y="819150"/>
                  </a:lnTo>
                  <a:cubicBezTo>
                    <a:pt x="70231" y="819150"/>
                    <a:pt x="0" y="748919"/>
                    <a:pt x="0" y="662305"/>
                  </a:cubicBezTo>
                  <a:lnTo>
                    <a:pt x="0" y="156845"/>
                  </a:lnTo>
                  <a:lnTo>
                    <a:pt x="6350" y="156845"/>
                  </a:lnTo>
                  <a:lnTo>
                    <a:pt x="0" y="156845"/>
                  </a:lnTo>
                  <a:moveTo>
                    <a:pt x="12700" y="156845"/>
                  </a:moveTo>
                  <a:lnTo>
                    <a:pt x="12700" y="662305"/>
                  </a:lnTo>
                  <a:lnTo>
                    <a:pt x="6350" y="662305"/>
                  </a:lnTo>
                  <a:lnTo>
                    <a:pt x="12700" y="662305"/>
                  </a:lnTo>
                  <a:cubicBezTo>
                    <a:pt x="12700" y="741934"/>
                    <a:pt x="77216" y="806450"/>
                    <a:pt x="156845" y="806450"/>
                  </a:cubicBezTo>
                  <a:lnTo>
                    <a:pt x="662305" y="806450"/>
                  </a:lnTo>
                  <a:cubicBezTo>
                    <a:pt x="741934" y="806450"/>
                    <a:pt x="806450" y="741934"/>
                    <a:pt x="806450" y="662305"/>
                  </a:cubicBezTo>
                  <a:lnTo>
                    <a:pt x="806450" y="156845"/>
                  </a:lnTo>
                  <a:lnTo>
                    <a:pt x="812800" y="156845"/>
                  </a:lnTo>
                  <a:lnTo>
                    <a:pt x="806450" y="156845"/>
                  </a:lnTo>
                  <a:cubicBezTo>
                    <a:pt x="806450" y="77216"/>
                    <a:pt x="741934" y="12700"/>
                    <a:pt x="662305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216"/>
                    <a:pt x="12700" y="156845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2027" y="4375696"/>
            <a:ext cx="243929" cy="36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81634" y="4174629"/>
            <a:ext cx="3756571" cy="44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Employee Satisfaction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81634" y="4708177"/>
            <a:ext cx="15465475" cy="50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Measures employee morale and overall job satisfaction, highlighting areas where improvements can be made.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36885" y="6049566"/>
            <a:ext cx="614362" cy="614362"/>
            <a:chOff x="0" y="0"/>
            <a:chExt cx="819150" cy="8191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06450" cy="806450"/>
            </a:xfrm>
            <a:custGeom>
              <a:avLst/>
              <a:gdLst/>
              <a:ahLst/>
              <a:cxnLst/>
              <a:rect r="r" b="b" t="t" l="l"/>
              <a:pathLst>
                <a:path h="806450" w="806450">
                  <a:moveTo>
                    <a:pt x="0" y="150495"/>
                  </a:moveTo>
                  <a:cubicBezTo>
                    <a:pt x="0" y="67437"/>
                    <a:pt x="67437" y="0"/>
                    <a:pt x="150495" y="0"/>
                  </a:cubicBezTo>
                  <a:lnTo>
                    <a:pt x="655955" y="0"/>
                  </a:lnTo>
                  <a:cubicBezTo>
                    <a:pt x="739013" y="0"/>
                    <a:pt x="806450" y="67437"/>
                    <a:pt x="806450" y="150495"/>
                  </a:cubicBezTo>
                  <a:lnTo>
                    <a:pt x="806450" y="655955"/>
                  </a:lnTo>
                  <a:cubicBezTo>
                    <a:pt x="806450" y="739013"/>
                    <a:pt x="739013" y="806450"/>
                    <a:pt x="655955" y="806450"/>
                  </a:cubicBezTo>
                  <a:lnTo>
                    <a:pt x="150495" y="806450"/>
                  </a:lnTo>
                  <a:cubicBezTo>
                    <a:pt x="67437" y="806450"/>
                    <a:pt x="0" y="739013"/>
                    <a:pt x="0" y="65595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9150" cy="819150"/>
            </a:xfrm>
            <a:custGeom>
              <a:avLst/>
              <a:gdLst/>
              <a:ahLst/>
              <a:cxnLst/>
              <a:rect r="r" b="b" t="t" l="l"/>
              <a:pathLst>
                <a:path h="819150" w="819150">
                  <a:moveTo>
                    <a:pt x="0" y="156845"/>
                  </a:moveTo>
                  <a:cubicBezTo>
                    <a:pt x="0" y="70231"/>
                    <a:pt x="70231" y="0"/>
                    <a:pt x="156845" y="0"/>
                  </a:cubicBezTo>
                  <a:lnTo>
                    <a:pt x="662305" y="0"/>
                  </a:lnTo>
                  <a:lnTo>
                    <a:pt x="662305" y="6350"/>
                  </a:lnTo>
                  <a:lnTo>
                    <a:pt x="662305" y="0"/>
                  </a:lnTo>
                  <a:lnTo>
                    <a:pt x="662305" y="6350"/>
                  </a:lnTo>
                  <a:lnTo>
                    <a:pt x="662305" y="0"/>
                  </a:lnTo>
                  <a:cubicBezTo>
                    <a:pt x="748919" y="0"/>
                    <a:pt x="819150" y="70231"/>
                    <a:pt x="819150" y="156845"/>
                  </a:cubicBezTo>
                  <a:lnTo>
                    <a:pt x="819150" y="662305"/>
                  </a:lnTo>
                  <a:lnTo>
                    <a:pt x="812800" y="662305"/>
                  </a:lnTo>
                  <a:lnTo>
                    <a:pt x="819150" y="662305"/>
                  </a:lnTo>
                  <a:cubicBezTo>
                    <a:pt x="819150" y="748919"/>
                    <a:pt x="748919" y="819150"/>
                    <a:pt x="662305" y="819150"/>
                  </a:cubicBezTo>
                  <a:lnTo>
                    <a:pt x="662305" y="812800"/>
                  </a:lnTo>
                  <a:lnTo>
                    <a:pt x="662305" y="819150"/>
                  </a:lnTo>
                  <a:lnTo>
                    <a:pt x="156845" y="819150"/>
                  </a:lnTo>
                  <a:lnTo>
                    <a:pt x="156845" y="812800"/>
                  </a:lnTo>
                  <a:lnTo>
                    <a:pt x="156845" y="819150"/>
                  </a:lnTo>
                  <a:cubicBezTo>
                    <a:pt x="70231" y="819150"/>
                    <a:pt x="0" y="748919"/>
                    <a:pt x="0" y="662305"/>
                  </a:cubicBezTo>
                  <a:lnTo>
                    <a:pt x="0" y="156845"/>
                  </a:lnTo>
                  <a:lnTo>
                    <a:pt x="6350" y="156845"/>
                  </a:lnTo>
                  <a:lnTo>
                    <a:pt x="0" y="156845"/>
                  </a:lnTo>
                  <a:moveTo>
                    <a:pt x="12700" y="156845"/>
                  </a:moveTo>
                  <a:lnTo>
                    <a:pt x="12700" y="662305"/>
                  </a:lnTo>
                  <a:lnTo>
                    <a:pt x="6350" y="662305"/>
                  </a:lnTo>
                  <a:lnTo>
                    <a:pt x="12700" y="662305"/>
                  </a:lnTo>
                  <a:cubicBezTo>
                    <a:pt x="12700" y="741934"/>
                    <a:pt x="77216" y="806450"/>
                    <a:pt x="156845" y="806450"/>
                  </a:cubicBezTo>
                  <a:lnTo>
                    <a:pt x="662305" y="806450"/>
                  </a:lnTo>
                  <a:cubicBezTo>
                    <a:pt x="741934" y="806450"/>
                    <a:pt x="806450" y="741934"/>
                    <a:pt x="806450" y="662305"/>
                  </a:cubicBezTo>
                  <a:lnTo>
                    <a:pt x="806450" y="156845"/>
                  </a:lnTo>
                  <a:lnTo>
                    <a:pt x="812800" y="156845"/>
                  </a:lnTo>
                  <a:lnTo>
                    <a:pt x="806450" y="156845"/>
                  </a:lnTo>
                  <a:cubicBezTo>
                    <a:pt x="806450" y="77216"/>
                    <a:pt x="741934" y="12700"/>
                    <a:pt x="662305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216"/>
                    <a:pt x="12700" y="156845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29916" y="6193185"/>
            <a:ext cx="228302" cy="36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81634" y="5992117"/>
            <a:ext cx="4521994" cy="44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Training and Development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81634" y="6525666"/>
            <a:ext cx="15465475" cy="93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Tracks employee participation in training programs and skill development initiatives, assessing the effectiveness of these programs.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36885" y="8297019"/>
            <a:ext cx="614362" cy="614362"/>
            <a:chOff x="0" y="0"/>
            <a:chExt cx="819150" cy="8191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06450" cy="806450"/>
            </a:xfrm>
            <a:custGeom>
              <a:avLst/>
              <a:gdLst/>
              <a:ahLst/>
              <a:cxnLst/>
              <a:rect r="r" b="b" t="t" l="l"/>
              <a:pathLst>
                <a:path h="806450" w="806450">
                  <a:moveTo>
                    <a:pt x="0" y="150495"/>
                  </a:moveTo>
                  <a:cubicBezTo>
                    <a:pt x="0" y="67437"/>
                    <a:pt x="67437" y="0"/>
                    <a:pt x="150495" y="0"/>
                  </a:cubicBezTo>
                  <a:lnTo>
                    <a:pt x="655955" y="0"/>
                  </a:lnTo>
                  <a:cubicBezTo>
                    <a:pt x="739013" y="0"/>
                    <a:pt x="806450" y="67437"/>
                    <a:pt x="806450" y="150495"/>
                  </a:cubicBezTo>
                  <a:lnTo>
                    <a:pt x="806450" y="655955"/>
                  </a:lnTo>
                  <a:cubicBezTo>
                    <a:pt x="806450" y="739013"/>
                    <a:pt x="739013" y="806450"/>
                    <a:pt x="655955" y="806450"/>
                  </a:cubicBezTo>
                  <a:lnTo>
                    <a:pt x="150495" y="806450"/>
                  </a:lnTo>
                  <a:cubicBezTo>
                    <a:pt x="67437" y="806450"/>
                    <a:pt x="0" y="739013"/>
                    <a:pt x="0" y="65595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9150" cy="819150"/>
            </a:xfrm>
            <a:custGeom>
              <a:avLst/>
              <a:gdLst/>
              <a:ahLst/>
              <a:cxnLst/>
              <a:rect r="r" b="b" t="t" l="l"/>
              <a:pathLst>
                <a:path h="819150" w="819150">
                  <a:moveTo>
                    <a:pt x="0" y="156845"/>
                  </a:moveTo>
                  <a:cubicBezTo>
                    <a:pt x="0" y="70231"/>
                    <a:pt x="70231" y="0"/>
                    <a:pt x="156845" y="0"/>
                  </a:cubicBezTo>
                  <a:lnTo>
                    <a:pt x="662305" y="0"/>
                  </a:lnTo>
                  <a:lnTo>
                    <a:pt x="662305" y="6350"/>
                  </a:lnTo>
                  <a:lnTo>
                    <a:pt x="662305" y="0"/>
                  </a:lnTo>
                  <a:lnTo>
                    <a:pt x="662305" y="6350"/>
                  </a:lnTo>
                  <a:lnTo>
                    <a:pt x="662305" y="0"/>
                  </a:lnTo>
                  <a:cubicBezTo>
                    <a:pt x="748919" y="0"/>
                    <a:pt x="819150" y="70231"/>
                    <a:pt x="819150" y="156845"/>
                  </a:cubicBezTo>
                  <a:lnTo>
                    <a:pt x="819150" y="662305"/>
                  </a:lnTo>
                  <a:lnTo>
                    <a:pt x="812800" y="662305"/>
                  </a:lnTo>
                  <a:lnTo>
                    <a:pt x="819150" y="662305"/>
                  </a:lnTo>
                  <a:cubicBezTo>
                    <a:pt x="819150" y="748919"/>
                    <a:pt x="748919" y="819150"/>
                    <a:pt x="662305" y="819150"/>
                  </a:cubicBezTo>
                  <a:lnTo>
                    <a:pt x="662305" y="812800"/>
                  </a:lnTo>
                  <a:lnTo>
                    <a:pt x="662305" y="819150"/>
                  </a:lnTo>
                  <a:lnTo>
                    <a:pt x="156845" y="819150"/>
                  </a:lnTo>
                  <a:lnTo>
                    <a:pt x="156845" y="812800"/>
                  </a:lnTo>
                  <a:lnTo>
                    <a:pt x="156845" y="819150"/>
                  </a:lnTo>
                  <a:cubicBezTo>
                    <a:pt x="70231" y="819150"/>
                    <a:pt x="0" y="748919"/>
                    <a:pt x="0" y="662305"/>
                  </a:cubicBezTo>
                  <a:lnTo>
                    <a:pt x="0" y="156845"/>
                  </a:lnTo>
                  <a:lnTo>
                    <a:pt x="6350" y="156845"/>
                  </a:lnTo>
                  <a:lnTo>
                    <a:pt x="0" y="156845"/>
                  </a:lnTo>
                  <a:moveTo>
                    <a:pt x="12700" y="156845"/>
                  </a:moveTo>
                  <a:lnTo>
                    <a:pt x="12700" y="662305"/>
                  </a:lnTo>
                  <a:lnTo>
                    <a:pt x="6350" y="662305"/>
                  </a:lnTo>
                  <a:lnTo>
                    <a:pt x="12700" y="662305"/>
                  </a:lnTo>
                  <a:cubicBezTo>
                    <a:pt x="12700" y="741934"/>
                    <a:pt x="77216" y="806450"/>
                    <a:pt x="156845" y="806450"/>
                  </a:cubicBezTo>
                  <a:lnTo>
                    <a:pt x="662305" y="806450"/>
                  </a:lnTo>
                  <a:cubicBezTo>
                    <a:pt x="741934" y="806450"/>
                    <a:pt x="806450" y="741934"/>
                    <a:pt x="806450" y="662305"/>
                  </a:cubicBezTo>
                  <a:lnTo>
                    <a:pt x="806450" y="156845"/>
                  </a:lnTo>
                  <a:lnTo>
                    <a:pt x="812800" y="156845"/>
                  </a:lnTo>
                  <a:lnTo>
                    <a:pt x="806450" y="156845"/>
                  </a:lnTo>
                  <a:cubicBezTo>
                    <a:pt x="806450" y="77216"/>
                    <a:pt x="741934" y="12700"/>
                    <a:pt x="662305" y="12700"/>
                  </a:cubicBezTo>
                  <a:lnTo>
                    <a:pt x="156845" y="12700"/>
                  </a:lnTo>
                  <a:lnTo>
                    <a:pt x="156845" y="6350"/>
                  </a:lnTo>
                  <a:lnTo>
                    <a:pt x="156845" y="12700"/>
                  </a:lnTo>
                  <a:cubicBezTo>
                    <a:pt x="77216" y="12700"/>
                    <a:pt x="12700" y="77216"/>
                    <a:pt x="12700" y="156845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10716" y="8440639"/>
            <a:ext cx="266551" cy="36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81634" y="8239571"/>
            <a:ext cx="4504581" cy="44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Performance Management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81634" y="8773120"/>
            <a:ext cx="15465475" cy="50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Monitors employee performance and progress towards goals, identifying areas for improvement and recognition.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570261"/>
            <a:ext cx="10027741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Significance of HR Analytics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475" y="4926211"/>
            <a:ext cx="5160466" cy="293043"/>
            <a:chOff x="0" y="0"/>
            <a:chExt cx="6880622" cy="3907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867906" cy="378079"/>
            </a:xfrm>
            <a:custGeom>
              <a:avLst/>
              <a:gdLst/>
              <a:ahLst/>
              <a:cxnLst/>
              <a:rect r="r" b="b" t="t" l="l"/>
              <a:pathLst>
                <a:path h="378079" w="6867906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076" y="0"/>
                  </a:lnTo>
                  <a:cubicBezTo>
                    <a:pt x="6794500" y="0"/>
                    <a:pt x="6867906" y="71120"/>
                    <a:pt x="6867906" y="158750"/>
                  </a:cubicBezTo>
                  <a:lnTo>
                    <a:pt x="6867906" y="219202"/>
                  </a:lnTo>
                  <a:cubicBezTo>
                    <a:pt x="6867906" y="306832"/>
                    <a:pt x="6794627" y="377952"/>
                    <a:pt x="6704076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80606" cy="390652"/>
            </a:xfrm>
            <a:custGeom>
              <a:avLst/>
              <a:gdLst/>
              <a:ahLst/>
              <a:cxnLst/>
              <a:rect r="r" b="b" t="t" l="l"/>
              <a:pathLst>
                <a:path h="390652" w="6880606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426" y="0"/>
                  </a:lnTo>
                  <a:lnTo>
                    <a:pt x="6710426" y="6350"/>
                  </a:lnTo>
                  <a:lnTo>
                    <a:pt x="6710426" y="0"/>
                  </a:lnTo>
                  <a:cubicBezTo>
                    <a:pt x="6804279" y="0"/>
                    <a:pt x="6880606" y="73787"/>
                    <a:pt x="6880606" y="165100"/>
                  </a:cubicBezTo>
                  <a:lnTo>
                    <a:pt x="6874256" y="165100"/>
                  </a:lnTo>
                  <a:lnTo>
                    <a:pt x="6880606" y="165100"/>
                  </a:lnTo>
                  <a:lnTo>
                    <a:pt x="6880606" y="225552"/>
                  </a:lnTo>
                  <a:lnTo>
                    <a:pt x="6874256" y="225552"/>
                  </a:lnTo>
                  <a:lnTo>
                    <a:pt x="6880606" y="225552"/>
                  </a:lnTo>
                  <a:cubicBezTo>
                    <a:pt x="6880606" y="316992"/>
                    <a:pt x="6804279" y="390652"/>
                    <a:pt x="6710426" y="390652"/>
                  </a:cubicBezTo>
                  <a:lnTo>
                    <a:pt x="6710426" y="384302"/>
                  </a:lnTo>
                  <a:lnTo>
                    <a:pt x="6710426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426" y="377952"/>
                  </a:lnTo>
                  <a:cubicBezTo>
                    <a:pt x="6797548" y="377952"/>
                    <a:pt x="6867906" y="309499"/>
                    <a:pt x="6867906" y="225552"/>
                  </a:cubicBezTo>
                  <a:lnTo>
                    <a:pt x="6867906" y="165100"/>
                  </a:lnTo>
                  <a:cubicBezTo>
                    <a:pt x="6867906" y="81153"/>
                    <a:pt x="6797548" y="12700"/>
                    <a:pt x="6710426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5601592"/>
            <a:ext cx="404589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Data-Driven Decisions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166991"/>
            <a:ext cx="5150941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HR analytics empowers organizations to make data-driven decisions, leading to more effective HR strategies.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63617" y="4500860"/>
            <a:ext cx="5160615" cy="293042"/>
            <a:chOff x="0" y="0"/>
            <a:chExt cx="6880820" cy="3907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868160" cy="378079"/>
            </a:xfrm>
            <a:custGeom>
              <a:avLst/>
              <a:gdLst/>
              <a:ahLst/>
              <a:cxnLst/>
              <a:rect r="r" b="b" t="t" l="l"/>
              <a:pathLst>
                <a:path h="378079" w="6868160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80860" cy="390652"/>
            </a:xfrm>
            <a:custGeom>
              <a:avLst/>
              <a:gdLst/>
              <a:ahLst/>
              <a:cxnLst/>
              <a:rect r="r" b="b" t="t" l="l"/>
              <a:pathLst>
                <a:path h="390652" w="6880860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568380" y="5176242"/>
            <a:ext cx="361027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Enhanced Efficiency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8380" y="5741640"/>
            <a:ext cx="5151090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HR processes become more efficient and streamlined by leveraging data insights to automate tasks and improve workflows.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139910" y="4075659"/>
            <a:ext cx="5160615" cy="293042"/>
            <a:chOff x="0" y="0"/>
            <a:chExt cx="6880820" cy="3907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868160" cy="378079"/>
            </a:xfrm>
            <a:custGeom>
              <a:avLst/>
              <a:gdLst/>
              <a:ahLst/>
              <a:cxnLst/>
              <a:rect r="r" b="b" t="t" l="l"/>
              <a:pathLst>
                <a:path h="378079" w="6868160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704330" y="0"/>
                  </a:lnTo>
                  <a:cubicBezTo>
                    <a:pt x="6794754" y="0"/>
                    <a:pt x="6868160" y="71120"/>
                    <a:pt x="6868160" y="158750"/>
                  </a:cubicBezTo>
                  <a:lnTo>
                    <a:pt x="6868160" y="219202"/>
                  </a:lnTo>
                  <a:cubicBezTo>
                    <a:pt x="6868160" y="306832"/>
                    <a:pt x="6794881" y="377952"/>
                    <a:pt x="6704330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80860" cy="390652"/>
            </a:xfrm>
            <a:custGeom>
              <a:avLst/>
              <a:gdLst/>
              <a:ahLst/>
              <a:cxnLst/>
              <a:rect r="r" b="b" t="t" l="l"/>
              <a:pathLst>
                <a:path h="390652" w="6880860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710680" y="0"/>
                  </a:lnTo>
                  <a:lnTo>
                    <a:pt x="6710680" y="6350"/>
                  </a:lnTo>
                  <a:lnTo>
                    <a:pt x="6710680" y="0"/>
                  </a:lnTo>
                  <a:cubicBezTo>
                    <a:pt x="6804533" y="0"/>
                    <a:pt x="6880860" y="73787"/>
                    <a:pt x="6880860" y="165100"/>
                  </a:cubicBezTo>
                  <a:lnTo>
                    <a:pt x="6874510" y="165100"/>
                  </a:lnTo>
                  <a:lnTo>
                    <a:pt x="6880860" y="165100"/>
                  </a:lnTo>
                  <a:lnTo>
                    <a:pt x="6880860" y="225552"/>
                  </a:lnTo>
                  <a:lnTo>
                    <a:pt x="6874510" y="225552"/>
                  </a:lnTo>
                  <a:lnTo>
                    <a:pt x="6880860" y="225552"/>
                  </a:lnTo>
                  <a:cubicBezTo>
                    <a:pt x="6880860" y="316992"/>
                    <a:pt x="6804533" y="390652"/>
                    <a:pt x="6710680" y="390652"/>
                  </a:cubicBezTo>
                  <a:lnTo>
                    <a:pt x="6710680" y="384302"/>
                  </a:lnTo>
                  <a:lnTo>
                    <a:pt x="6710680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327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710680" y="377952"/>
                  </a:lnTo>
                  <a:cubicBezTo>
                    <a:pt x="6797802" y="377952"/>
                    <a:pt x="6868160" y="309499"/>
                    <a:pt x="6868160" y="225552"/>
                  </a:cubicBezTo>
                  <a:lnTo>
                    <a:pt x="6868160" y="165100"/>
                  </a:lnTo>
                  <a:cubicBezTo>
                    <a:pt x="6868160" y="81153"/>
                    <a:pt x="6797802" y="12700"/>
                    <a:pt x="6710680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144672" y="4751040"/>
            <a:ext cx="515109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Improved Employee Experience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44672" y="5759351"/>
            <a:ext cx="5151090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Data-driven insights help organizations understand employee needs and preferences, leading to better employee engagement and retention.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6975" y="764530"/>
            <a:ext cx="16694051" cy="43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 - Page 1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796975" y="1451670"/>
            <a:ext cx="13280082" cy="7159526"/>
          </a:xfrm>
          <a:custGeom>
            <a:avLst/>
            <a:gdLst/>
            <a:ahLst/>
            <a:cxnLst/>
            <a:rect r="r" b="b" t="t" l="l"/>
            <a:pathLst>
              <a:path h="7159526" w="13280082">
                <a:moveTo>
                  <a:pt x="0" y="0"/>
                </a:moveTo>
                <a:lnTo>
                  <a:pt x="13280082" y="0"/>
                </a:lnTo>
                <a:lnTo>
                  <a:pt x="13280082" y="7159526"/>
                </a:lnTo>
                <a:lnTo>
                  <a:pt x="0" y="7159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" r="0" b="-31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4296" y="763489"/>
            <a:ext cx="16699409" cy="4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2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794296" y="1448544"/>
            <a:ext cx="13077676" cy="7162800"/>
          </a:xfrm>
          <a:custGeom>
            <a:avLst/>
            <a:gdLst/>
            <a:ahLst/>
            <a:cxnLst/>
            <a:rect r="r" b="b" t="t" l="l"/>
            <a:pathLst>
              <a:path h="7162800" w="13077676">
                <a:moveTo>
                  <a:pt x="0" y="0"/>
                </a:moveTo>
                <a:lnTo>
                  <a:pt x="13077676" y="0"/>
                </a:lnTo>
                <a:lnTo>
                  <a:pt x="13077676" y="7162800"/>
                </a:lnTo>
                <a:lnTo>
                  <a:pt x="0" y="71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7" y="5369867"/>
            <a:ext cx="13790285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272456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Team Members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555057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Rifana Sherin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327624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Shalini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100191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Anusha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872757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Jatin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645325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Harsha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417891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Akshara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077640"/>
            <a:ext cx="10049024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Importance of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3502075"/>
            <a:ext cx="1630352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    Data analysis provides critical insights into workforce trends, employee performance, and overall organizational health. By analyzing data, HR professionals can make data-driven decisions that improve recruitment strategies, optimize employee retention, enhance productivity, and ultimately achieve business objectives more effectively.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181897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Benefits: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954465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Improved workforce planning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507213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Reduced employee turnover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7059960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Increased employee engagement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612707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Support evidence-based decision-making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1275" y="1287661"/>
            <a:ext cx="9607451" cy="167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1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Importance of HR Data Analysis-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6512" y="4350841"/>
            <a:ext cx="465088" cy="465087"/>
            <a:chOff x="0" y="0"/>
            <a:chExt cx="620117" cy="620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07441" cy="607441"/>
            </a:xfrm>
            <a:custGeom>
              <a:avLst/>
              <a:gdLst/>
              <a:ahLst/>
              <a:cxnLst/>
              <a:rect r="r" b="b" t="t" l="l"/>
              <a:pathLst>
                <a:path h="607441" w="607441">
                  <a:moveTo>
                    <a:pt x="0" y="145796"/>
                  </a:moveTo>
                  <a:cubicBezTo>
                    <a:pt x="0" y="65278"/>
                    <a:pt x="65278" y="0"/>
                    <a:pt x="145796" y="0"/>
                  </a:cubicBezTo>
                  <a:lnTo>
                    <a:pt x="461645" y="0"/>
                  </a:lnTo>
                  <a:cubicBezTo>
                    <a:pt x="542163" y="0"/>
                    <a:pt x="607441" y="65278"/>
                    <a:pt x="607441" y="145796"/>
                  </a:cubicBezTo>
                  <a:lnTo>
                    <a:pt x="607441" y="461645"/>
                  </a:lnTo>
                  <a:cubicBezTo>
                    <a:pt x="607441" y="542163"/>
                    <a:pt x="542163" y="607441"/>
                    <a:pt x="461645" y="607441"/>
                  </a:cubicBezTo>
                  <a:lnTo>
                    <a:pt x="145796" y="607441"/>
                  </a:lnTo>
                  <a:cubicBezTo>
                    <a:pt x="65278" y="607441"/>
                    <a:pt x="0" y="542163"/>
                    <a:pt x="0" y="46164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0141" cy="620141"/>
            </a:xfrm>
            <a:custGeom>
              <a:avLst/>
              <a:gdLst/>
              <a:ahLst/>
              <a:cxnLst/>
              <a:rect r="r" b="b" t="t" l="l"/>
              <a:pathLst>
                <a:path h="620141" w="620141">
                  <a:moveTo>
                    <a:pt x="0" y="152146"/>
                  </a:moveTo>
                  <a:cubicBezTo>
                    <a:pt x="0" y="68072"/>
                    <a:pt x="68072" y="0"/>
                    <a:pt x="152146" y="0"/>
                  </a:cubicBezTo>
                  <a:lnTo>
                    <a:pt x="467995" y="0"/>
                  </a:lnTo>
                  <a:lnTo>
                    <a:pt x="467995" y="6350"/>
                  </a:lnTo>
                  <a:lnTo>
                    <a:pt x="467995" y="0"/>
                  </a:lnTo>
                  <a:lnTo>
                    <a:pt x="467995" y="6350"/>
                  </a:lnTo>
                  <a:lnTo>
                    <a:pt x="467995" y="0"/>
                  </a:lnTo>
                  <a:cubicBezTo>
                    <a:pt x="552069" y="0"/>
                    <a:pt x="620141" y="68072"/>
                    <a:pt x="620141" y="152146"/>
                  </a:cubicBezTo>
                  <a:lnTo>
                    <a:pt x="613791" y="152146"/>
                  </a:lnTo>
                  <a:lnTo>
                    <a:pt x="620141" y="152146"/>
                  </a:lnTo>
                  <a:lnTo>
                    <a:pt x="620141" y="467995"/>
                  </a:lnTo>
                  <a:lnTo>
                    <a:pt x="613791" y="467995"/>
                  </a:lnTo>
                  <a:lnTo>
                    <a:pt x="620141" y="467995"/>
                  </a:lnTo>
                  <a:cubicBezTo>
                    <a:pt x="620141" y="552069"/>
                    <a:pt x="552069" y="620141"/>
                    <a:pt x="467995" y="620141"/>
                  </a:cubicBezTo>
                  <a:lnTo>
                    <a:pt x="467995" y="613791"/>
                  </a:lnTo>
                  <a:lnTo>
                    <a:pt x="467995" y="620141"/>
                  </a:lnTo>
                  <a:lnTo>
                    <a:pt x="152146" y="620141"/>
                  </a:lnTo>
                  <a:lnTo>
                    <a:pt x="152146" y="613791"/>
                  </a:lnTo>
                  <a:lnTo>
                    <a:pt x="152146" y="620141"/>
                  </a:lnTo>
                  <a:cubicBezTo>
                    <a:pt x="68072" y="620141"/>
                    <a:pt x="0" y="551942"/>
                    <a:pt x="0" y="467995"/>
                  </a:cubicBezTo>
                  <a:lnTo>
                    <a:pt x="0" y="152146"/>
                  </a:lnTo>
                  <a:lnTo>
                    <a:pt x="6350" y="152146"/>
                  </a:lnTo>
                  <a:lnTo>
                    <a:pt x="0" y="152146"/>
                  </a:lnTo>
                  <a:moveTo>
                    <a:pt x="12700" y="152146"/>
                  </a:moveTo>
                  <a:lnTo>
                    <a:pt x="12700" y="467995"/>
                  </a:lnTo>
                  <a:lnTo>
                    <a:pt x="6350" y="467995"/>
                  </a:lnTo>
                  <a:lnTo>
                    <a:pt x="12700" y="467995"/>
                  </a:lnTo>
                  <a:cubicBezTo>
                    <a:pt x="12700" y="544957"/>
                    <a:pt x="75184" y="607441"/>
                    <a:pt x="152146" y="607441"/>
                  </a:cubicBezTo>
                  <a:lnTo>
                    <a:pt x="467995" y="607441"/>
                  </a:lnTo>
                  <a:cubicBezTo>
                    <a:pt x="544957" y="607441"/>
                    <a:pt x="607441" y="544957"/>
                    <a:pt x="607441" y="467995"/>
                  </a:cubicBezTo>
                  <a:lnTo>
                    <a:pt x="607441" y="152146"/>
                  </a:lnTo>
                  <a:cubicBezTo>
                    <a:pt x="607441" y="75184"/>
                    <a:pt x="544957" y="12700"/>
                    <a:pt x="467995" y="12700"/>
                  </a:cubicBezTo>
                  <a:lnTo>
                    <a:pt x="152146" y="12700"/>
                  </a:lnTo>
                  <a:lnTo>
                    <a:pt x="152146" y="6350"/>
                  </a:lnTo>
                  <a:lnTo>
                    <a:pt x="152146" y="12700"/>
                  </a:lnTo>
                  <a:cubicBezTo>
                    <a:pt x="75184" y="12700"/>
                    <a:pt x="12700" y="75184"/>
                    <a:pt x="12700" y="152146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27138" y="4336554"/>
            <a:ext cx="3751212" cy="42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Employee Engagement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7138" y="4832747"/>
            <a:ext cx="3957786" cy="216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HR analytics helps understand factors driving employee satisfaction and engagement, leading to improved retention and productivity.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40462" y="4350841"/>
            <a:ext cx="465088" cy="465087"/>
            <a:chOff x="0" y="0"/>
            <a:chExt cx="620117" cy="6201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07441" cy="607441"/>
            </a:xfrm>
            <a:custGeom>
              <a:avLst/>
              <a:gdLst/>
              <a:ahLst/>
              <a:cxnLst/>
              <a:rect r="r" b="b" t="t" l="l"/>
              <a:pathLst>
                <a:path h="607441" w="607441">
                  <a:moveTo>
                    <a:pt x="0" y="145796"/>
                  </a:moveTo>
                  <a:cubicBezTo>
                    <a:pt x="0" y="65278"/>
                    <a:pt x="65278" y="0"/>
                    <a:pt x="145796" y="0"/>
                  </a:cubicBezTo>
                  <a:lnTo>
                    <a:pt x="461645" y="0"/>
                  </a:lnTo>
                  <a:cubicBezTo>
                    <a:pt x="542163" y="0"/>
                    <a:pt x="607441" y="65278"/>
                    <a:pt x="607441" y="145796"/>
                  </a:cubicBezTo>
                  <a:lnTo>
                    <a:pt x="607441" y="461645"/>
                  </a:lnTo>
                  <a:cubicBezTo>
                    <a:pt x="607441" y="542163"/>
                    <a:pt x="542163" y="607441"/>
                    <a:pt x="461645" y="607441"/>
                  </a:cubicBezTo>
                  <a:lnTo>
                    <a:pt x="145796" y="607441"/>
                  </a:lnTo>
                  <a:cubicBezTo>
                    <a:pt x="65278" y="607441"/>
                    <a:pt x="0" y="542163"/>
                    <a:pt x="0" y="46164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0141" cy="620141"/>
            </a:xfrm>
            <a:custGeom>
              <a:avLst/>
              <a:gdLst/>
              <a:ahLst/>
              <a:cxnLst/>
              <a:rect r="r" b="b" t="t" l="l"/>
              <a:pathLst>
                <a:path h="620141" w="620141">
                  <a:moveTo>
                    <a:pt x="0" y="152146"/>
                  </a:moveTo>
                  <a:cubicBezTo>
                    <a:pt x="0" y="68072"/>
                    <a:pt x="68072" y="0"/>
                    <a:pt x="152146" y="0"/>
                  </a:cubicBezTo>
                  <a:lnTo>
                    <a:pt x="467995" y="0"/>
                  </a:lnTo>
                  <a:lnTo>
                    <a:pt x="467995" y="6350"/>
                  </a:lnTo>
                  <a:lnTo>
                    <a:pt x="467995" y="0"/>
                  </a:lnTo>
                  <a:lnTo>
                    <a:pt x="467995" y="6350"/>
                  </a:lnTo>
                  <a:lnTo>
                    <a:pt x="467995" y="0"/>
                  </a:lnTo>
                  <a:cubicBezTo>
                    <a:pt x="552069" y="0"/>
                    <a:pt x="620141" y="68072"/>
                    <a:pt x="620141" y="152146"/>
                  </a:cubicBezTo>
                  <a:lnTo>
                    <a:pt x="613791" y="152146"/>
                  </a:lnTo>
                  <a:lnTo>
                    <a:pt x="620141" y="152146"/>
                  </a:lnTo>
                  <a:lnTo>
                    <a:pt x="620141" y="467995"/>
                  </a:lnTo>
                  <a:lnTo>
                    <a:pt x="613791" y="467995"/>
                  </a:lnTo>
                  <a:lnTo>
                    <a:pt x="620141" y="467995"/>
                  </a:lnTo>
                  <a:cubicBezTo>
                    <a:pt x="620141" y="552069"/>
                    <a:pt x="552069" y="620141"/>
                    <a:pt x="467995" y="620141"/>
                  </a:cubicBezTo>
                  <a:lnTo>
                    <a:pt x="467995" y="613791"/>
                  </a:lnTo>
                  <a:lnTo>
                    <a:pt x="467995" y="620141"/>
                  </a:lnTo>
                  <a:lnTo>
                    <a:pt x="152146" y="620141"/>
                  </a:lnTo>
                  <a:lnTo>
                    <a:pt x="152146" y="613791"/>
                  </a:lnTo>
                  <a:lnTo>
                    <a:pt x="152146" y="620141"/>
                  </a:lnTo>
                  <a:cubicBezTo>
                    <a:pt x="68072" y="620141"/>
                    <a:pt x="0" y="551942"/>
                    <a:pt x="0" y="467995"/>
                  </a:cubicBezTo>
                  <a:lnTo>
                    <a:pt x="0" y="152146"/>
                  </a:lnTo>
                  <a:lnTo>
                    <a:pt x="6350" y="152146"/>
                  </a:lnTo>
                  <a:lnTo>
                    <a:pt x="0" y="152146"/>
                  </a:lnTo>
                  <a:moveTo>
                    <a:pt x="12700" y="152146"/>
                  </a:moveTo>
                  <a:lnTo>
                    <a:pt x="12700" y="467995"/>
                  </a:lnTo>
                  <a:lnTo>
                    <a:pt x="6350" y="467995"/>
                  </a:lnTo>
                  <a:lnTo>
                    <a:pt x="12700" y="467995"/>
                  </a:lnTo>
                  <a:cubicBezTo>
                    <a:pt x="12700" y="544957"/>
                    <a:pt x="75184" y="607441"/>
                    <a:pt x="152146" y="607441"/>
                  </a:cubicBezTo>
                  <a:lnTo>
                    <a:pt x="467995" y="607441"/>
                  </a:lnTo>
                  <a:cubicBezTo>
                    <a:pt x="544957" y="607441"/>
                    <a:pt x="607441" y="544957"/>
                    <a:pt x="607441" y="467995"/>
                  </a:cubicBezTo>
                  <a:lnTo>
                    <a:pt x="607441" y="152146"/>
                  </a:lnTo>
                  <a:cubicBezTo>
                    <a:pt x="607441" y="75184"/>
                    <a:pt x="544957" y="12700"/>
                    <a:pt x="467995" y="12700"/>
                  </a:cubicBezTo>
                  <a:lnTo>
                    <a:pt x="152146" y="12700"/>
                  </a:lnTo>
                  <a:lnTo>
                    <a:pt x="152146" y="6350"/>
                  </a:lnTo>
                  <a:lnTo>
                    <a:pt x="152146" y="12700"/>
                  </a:lnTo>
                  <a:cubicBezTo>
                    <a:pt x="75184" y="12700"/>
                    <a:pt x="12700" y="75184"/>
                    <a:pt x="12700" y="152146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561087" y="4336554"/>
            <a:ext cx="3254722" cy="42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Talent Acquisition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1087" y="4832747"/>
            <a:ext cx="395778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Data analysis helps optimize recruitment processes, identify high-performing candidates, and predict candidate success.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06512" y="7550497"/>
            <a:ext cx="465088" cy="465088"/>
            <a:chOff x="0" y="0"/>
            <a:chExt cx="620117" cy="6201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07441" cy="607441"/>
            </a:xfrm>
            <a:custGeom>
              <a:avLst/>
              <a:gdLst/>
              <a:ahLst/>
              <a:cxnLst/>
              <a:rect r="r" b="b" t="t" l="l"/>
              <a:pathLst>
                <a:path h="607441" w="607441">
                  <a:moveTo>
                    <a:pt x="0" y="145796"/>
                  </a:moveTo>
                  <a:cubicBezTo>
                    <a:pt x="0" y="65278"/>
                    <a:pt x="65278" y="0"/>
                    <a:pt x="145796" y="0"/>
                  </a:cubicBezTo>
                  <a:lnTo>
                    <a:pt x="461645" y="0"/>
                  </a:lnTo>
                  <a:cubicBezTo>
                    <a:pt x="542163" y="0"/>
                    <a:pt x="607441" y="65278"/>
                    <a:pt x="607441" y="145796"/>
                  </a:cubicBezTo>
                  <a:lnTo>
                    <a:pt x="607441" y="461645"/>
                  </a:lnTo>
                  <a:cubicBezTo>
                    <a:pt x="607441" y="542163"/>
                    <a:pt x="542163" y="607441"/>
                    <a:pt x="461645" y="607441"/>
                  </a:cubicBezTo>
                  <a:lnTo>
                    <a:pt x="145796" y="607441"/>
                  </a:lnTo>
                  <a:cubicBezTo>
                    <a:pt x="65278" y="607441"/>
                    <a:pt x="0" y="542163"/>
                    <a:pt x="0" y="46164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0141" cy="620141"/>
            </a:xfrm>
            <a:custGeom>
              <a:avLst/>
              <a:gdLst/>
              <a:ahLst/>
              <a:cxnLst/>
              <a:rect r="r" b="b" t="t" l="l"/>
              <a:pathLst>
                <a:path h="620141" w="620141">
                  <a:moveTo>
                    <a:pt x="0" y="152146"/>
                  </a:moveTo>
                  <a:cubicBezTo>
                    <a:pt x="0" y="68072"/>
                    <a:pt x="68072" y="0"/>
                    <a:pt x="152146" y="0"/>
                  </a:cubicBezTo>
                  <a:lnTo>
                    <a:pt x="467995" y="0"/>
                  </a:lnTo>
                  <a:lnTo>
                    <a:pt x="467995" y="6350"/>
                  </a:lnTo>
                  <a:lnTo>
                    <a:pt x="467995" y="0"/>
                  </a:lnTo>
                  <a:lnTo>
                    <a:pt x="467995" y="6350"/>
                  </a:lnTo>
                  <a:lnTo>
                    <a:pt x="467995" y="0"/>
                  </a:lnTo>
                  <a:cubicBezTo>
                    <a:pt x="552069" y="0"/>
                    <a:pt x="620141" y="68072"/>
                    <a:pt x="620141" y="152146"/>
                  </a:cubicBezTo>
                  <a:lnTo>
                    <a:pt x="613791" y="152146"/>
                  </a:lnTo>
                  <a:lnTo>
                    <a:pt x="620141" y="152146"/>
                  </a:lnTo>
                  <a:lnTo>
                    <a:pt x="620141" y="467995"/>
                  </a:lnTo>
                  <a:lnTo>
                    <a:pt x="613791" y="467995"/>
                  </a:lnTo>
                  <a:lnTo>
                    <a:pt x="620141" y="467995"/>
                  </a:lnTo>
                  <a:cubicBezTo>
                    <a:pt x="620141" y="552069"/>
                    <a:pt x="552069" y="620141"/>
                    <a:pt x="467995" y="620141"/>
                  </a:cubicBezTo>
                  <a:lnTo>
                    <a:pt x="467995" y="613791"/>
                  </a:lnTo>
                  <a:lnTo>
                    <a:pt x="467995" y="620141"/>
                  </a:lnTo>
                  <a:lnTo>
                    <a:pt x="152146" y="620141"/>
                  </a:lnTo>
                  <a:lnTo>
                    <a:pt x="152146" y="613791"/>
                  </a:lnTo>
                  <a:lnTo>
                    <a:pt x="152146" y="620141"/>
                  </a:lnTo>
                  <a:cubicBezTo>
                    <a:pt x="68072" y="620141"/>
                    <a:pt x="0" y="551942"/>
                    <a:pt x="0" y="467995"/>
                  </a:cubicBezTo>
                  <a:lnTo>
                    <a:pt x="0" y="152146"/>
                  </a:lnTo>
                  <a:lnTo>
                    <a:pt x="6350" y="152146"/>
                  </a:lnTo>
                  <a:lnTo>
                    <a:pt x="0" y="152146"/>
                  </a:lnTo>
                  <a:moveTo>
                    <a:pt x="12700" y="152146"/>
                  </a:moveTo>
                  <a:lnTo>
                    <a:pt x="12700" y="467995"/>
                  </a:lnTo>
                  <a:lnTo>
                    <a:pt x="6350" y="467995"/>
                  </a:lnTo>
                  <a:lnTo>
                    <a:pt x="12700" y="467995"/>
                  </a:lnTo>
                  <a:cubicBezTo>
                    <a:pt x="12700" y="544957"/>
                    <a:pt x="75184" y="607441"/>
                    <a:pt x="152146" y="607441"/>
                  </a:cubicBezTo>
                  <a:lnTo>
                    <a:pt x="467995" y="607441"/>
                  </a:lnTo>
                  <a:cubicBezTo>
                    <a:pt x="544957" y="607441"/>
                    <a:pt x="607441" y="544957"/>
                    <a:pt x="607441" y="467995"/>
                  </a:cubicBezTo>
                  <a:lnTo>
                    <a:pt x="607441" y="152146"/>
                  </a:lnTo>
                  <a:cubicBezTo>
                    <a:pt x="607441" y="75184"/>
                    <a:pt x="544957" y="12700"/>
                    <a:pt x="467995" y="12700"/>
                  </a:cubicBezTo>
                  <a:lnTo>
                    <a:pt x="152146" y="12700"/>
                  </a:lnTo>
                  <a:lnTo>
                    <a:pt x="152146" y="6350"/>
                  </a:lnTo>
                  <a:lnTo>
                    <a:pt x="152146" y="12700"/>
                  </a:lnTo>
                  <a:cubicBezTo>
                    <a:pt x="75184" y="12700"/>
                    <a:pt x="12700" y="75184"/>
                    <a:pt x="12700" y="152146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627138" y="7536210"/>
            <a:ext cx="4362896" cy="42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Performance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27138" y="8032402"/>
            <a:ext cx="8891588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Data provides insights into individual and team performance, supporting performance improvement strategies and employee development.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25491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Data 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475" y="2618482"/>
            <a:ext cx="16313051" cy="6361211"/>
            <a:chOff x="0" y="0"/>
            <a:chExt cx="21750735" cy="84816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50655" cy="8481568"/>
            </a:xfrm>
            <a:custGeom>
              <a:avLst/>
              <a:gdLst/>
              <a:ahLst/>
              <a:cxnLst/>
              <a:rect r="r" b="b" t="t" l="l"/>
              <a:pathLst>
                <a:path h="8481568" w="2175065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21585428" y="0"/>
                  </a:lnTo>
                  <a:lnTo>
                    <a:pt x="21585428" y="6350"/>
                  </a:lnTo>
                  <a:lnTo>
                    <a:pt x="21585428" y="0"/>
                  </a:lnTo>
                  <a:cubicBezTo>
                    <a:pt x="21676742" y="0"/>
                    <a:pt x="21750655" y="73914"/>
                    <a:pt x="21750655" y="165100"/>
                  </a:cubicBezTo>
                  <a:lnTo>
                    <a:pt x="21744305" y="165100"/>
                  </a:lnTo>
                  <a:lnTo>
                    <a:pt x="21750655" y="165100"/>
                  </a:lnTo>
                  <a:lnTo>
                    <a:pt x="21750655" y="8316468"/>
                  </a:lnTo>
                  <a:lnTo>
                    <a:pt x="21744305" y="8316468"/>
                  </a:lnTo>
                  <a:lnTo>
                    <a:pt x="21750655" y="8316468"/>
                  </a:lnTo>
                  <a:cubicBezTo>
                    <a:pt x="21750655" y="8407654"/>
                    <a:pt x="21676615" y="8481568"/>
                    <a:pt x="21585428" y="8481568"/>
                  </a:cubicBezTo>
                  <a:lnTo>
                    <a:pt x="21585428" y="8475218"/>
                  </a:lnTo>
                  <a:lnTo>
                    <a:pt x="21585428" y="8481568"/>
                  </a:lnTo>
                  <a:lnTo>
                    <a:pt x="165227" y="8481568"/>
                  </a:lnTo>
                  <a:lnTo>
                    <a:pt x="165227" y="8475218"/>
                  </a:lnTo>
                  <a:lnTo>
                    <a:pt x="165227" y="8481568"/>
                  </a:lnTo>
                  <a:cubicBezTo>
                    <a:pt x="73914" y="8481568"/>
                    <a:pt x="0" y="8407654"/>
                    <a:pt x="0" y="831646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8316468"/>
                  </a:lnTo>
                  <a:lnTo>
                    <a:pt x="6350" y="8316468"/>
                  </a:lnTo>
                  <a:lnTo>
                    <a:pt x="12700" y="8316468"/>
                  </a:lnTo>
                  <a:cubicBezTo>
                    <a:pt x="12700" y="8400669"/>
                    <a:pt x="81026" y="8468868"/>
                    <a:pt x="165227" y="8468868"/>
                  </a:cubicBezTo>
                  <a:lnTo>
                    <a:pt x="21585428" y="8468868"/>
                  </a:lnTo>
                  <a:cubicBezTo>
                    <a:pt x="21669756" y="8468868"/>
                    <a:pt x="21737955" y="8400669"/>
                    <a:pt x="21737955" y="8316468"/>
                  </a:cubicBezTo>
                  <a:lnTo>
                    <a:pt x="21737955" y="165100"/>
                  </a:lnTo>
                  <a:cubicBezTo>
                    <a:pt x="21737955" y="80899"/>
                    <a:pt x="21669629" y="12700"/>
                    <a:pt x="2158542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1762" y="2632770"/>
            <a:ext cx="16284476" cy="812899"/>
            <a:chOff x="0" y="0"/>
            <a:chExt cx="21712635" cy="1083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2726680"/>
            <a:ext cx="7570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Data Source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32280" y="2726680"/>
            <a:ext cx="7570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Description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1762" y="3445669"/>
            <a:ext cx="16284476" cy="1266528"/>
            <a:chOff x="0" y="0"/>
            <a:chExt cx="21712635" cy="1688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12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85280" y="3539579"/>
            <a:ext cx="7570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Employee Database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32280" y="3539579"/>
            <a:ext cx="757044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Contains basic information about employees, such as demographics, job titles, and salary.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01762" y="4712196"/>
            <a:ext cx="16284476" cy="1266527"/>
            <a:chOff x="0" y="0"/>
            <a:chExt cx="21712635" cy="16887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12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85280" y="4806106"/>
            <a:ext cx="7570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Performance Reviews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32280" y="4806106"/>
            <a:ext cx="757044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Provides data on employee performance, including ratings, feedback, and goals.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01762" y="5978724"/>
            <a:ext cx="16284476" cy="1266528"/>
            <a:chOff x="0" y="0"/>
            <a:chExt cx="21712635" cy="16887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712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85280" y="6072634"/>
            <a:ext cx="7570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Training Records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32280" y="6072634"/>
            <a:ext cx="757044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Tracks employee participation in training programs and development opportunities.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01762" y="7245251"/>
            <a:ext cx="16284476" cy="1720155"/>
            <a:chOff x="0" y="0"/>
            <a:chExt cx="21712635" cy="22935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712682" cy="2293493"/>
            </a:xfrm>
            <a:custGeom>
              <a:avLst/>
              <a:gdLst/>
              <a:ahLst/>
              <a:cxnLst/>
              <a:rect r="r" b="b" t="t" l="l"/>
              <a:pathLst>
                <a:path h="2293493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85280" y="7339161"/>
            <a:ext cx="7570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Surveys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32280" y="7339161"/>
            <a:ext cx="7570440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Collects feedback from employees on various aspects of their work experience, such as job satisfaction and company culture.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371600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4070360" y="2660005"/>
            <a:ext cx="3863131" cy="4966990"/>
          </a:xfrm>
          <a:custGeom>
            <a:avLst/>
            <a:gdLst/>
            <a:ahLst/>
            <a:cxnLst/>
            <a:rect r="r" b="b" t="t" l="l"/>
            <a:pathLst>
              <a:path h="4966990" w="3863131">
                <a:moveTo>
                  <a:pt x="0" y="0"/>
                </a:moveTo>
                <a:lnTo>
                  <a:pt x="3863131" y="0"/>
                </a:lnTo>
                <a:lnTo>
                  <a:pt x="3863131" y="4966990"/>
                </a:lnTo>
                <a:lnTo>
                  <a:pt x="0" y="4966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" r="0" b="-2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502122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DAX Formulas Used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2865685"/>
            <a:ext cx="5733604" cy="2569517"/>
            <a:chOff x="0" y="0"/>
            <a:chExt cx="7644805" cy="34260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7632192" cy="3413252"/>
            </a:xfrm>
            <a:custGeom>
              <a:avLst/>
              <a:gdLst/>
              <a:ahLst/>
              <a:cxnLst/>
              <a:rect r="r" b="b" t="t" l="l"/>
              <a:pathLst>
                <a:path h="3413252" w="763219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7473062" y="0"/>
                  </a:lnTo>
                  <a:cubicBezTo>
                    <a:pt x="7560945" y="0"/>
                    <a:pt x="7632192" y="71120"/>
                    <a:pt x="7632192" y="158750"/>
                  </a:cubicBezTo>
                  <a:lnTo>
                    <a:pt x="7632192" y="3254502"/>
                  </a:lnTo>
                  <a:cubicBezTo>
                    <a:pt x="7632192" y="3342259"/>
                    <a:pt x="7560945" y="3413252"/>
                    <a:pt x="7473062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44892" cy="3425952"/>
            </a:xfrm>
            <a:custGeom>
              <a:avLst/>
              <a:gdLst/>
              <a:ahLst/>
              <a:cxnLst/>
              <a:rect r="r" b="b" t="t" l="l"/>
              <a:pathLst>
                <a:path h="3425952" w="764489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7479412" y="0"/>
                  </a:lnTo>
                  <a:lnTo>
                    <a:pt x="7479412" y="6350"/>
                  </a:lnTo>
                  <a:lnTo>
                    <a:pt x="7479412" y="0"/>
                  </a:lnTo>
                  <a:cubicBezTo>
                    <a:pt x="7570724" y="0"/>
                    <a:pt x="7644892" y="73914"/>
                    <a:pt x="7644892" y="165100"/>
                  </a:cubicBezTo>
                  <a:lnTo>
                    <a:pt x="7638542" y="165100"/>
                  </a:lnTo>
                  <a:lnTo>
                    <a:pt x="7644892" y="165100"/>
                  </a:lnTo>
                  <a:lnTo>
                    <a:pt x="7644892" y="3260852"/>
                  </a:lnTo>
                  <a:lnTo>
                    <a:pt x="7638542" y="3260852"/>
                  </a:lnTo>
                  <a:lnTo>
                    <a:pt x="7644892" y="3260852"/>
                  </a:lnTo>
                  <a:cubicBezTo>
                    <a:pt x="7644892" y="3352038"/>
                    <a:pt x="7570851" y="3425952"/>
                    <a:pt x="7479412" y="3425952"/>
                  </a:cubicBezTo>
                  <a:lnTo>
                    <a:pt x="7479412" y="3419602"/>
                  </a:lnTo>
                  <a:lnTo>
                    <a:pt x="7479412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7479412" y="3413252"/>
                  </a:lnTo>
                  <a:cubicBezTo>
                    <a:pt x="7563739" y="3413252"/>
                    <a:pt x="7632192" y="3345053"/>
                    <a:pt x="7632192" y="3260852"/>
                  </a:cubicBezTo>
                  <a:lnTo>
                    <a:pt x="7632192" y="165100"/>
                  </a:lnTo>
                  <a:cubicBezTo>
                    <a:pt x="7632192" y="80899"/>
                    <a:pt x="7563866" y="12700"/>
                    <a:pt x="7479412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85280" y="312539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CALCULATE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280" y="3690789"/>
            <a:ext cx="513799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Used to calculate measures and filter data based on specific conditions.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995071" y="2865685"/>
            <a:ext cx="5733604" cy="2569517"/>
            <a:chOff x="0" y="0"/>
            <a:chExt cx="7644805" cy="34260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7632192" cy="3413252"/>
            </a:xfrm>
            <a:custGeom>
              <a:avLst/>
              <a:gdLst/>
              <a:ahLst/>
              <a:cxnLst/>
              <a:rect r="r" b="b" t="t" l="l"/>
              <a:pathLst>
                <a:path h="3413252" w="763219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7473062" y="0"/>
                  </a:lnTo>
                  <a:cubicBezTo>
                    <a:pt x="7560945" y="0"/>
                    <a:pt x="7632192" y="71120"/>
                    <a:pt x="7632192" y="158750"/>
                  </a:cubicBezTo>
                  <a:lnTo>
                    <a:pt x="7632192" y="3254502"/>
                  </a:lnTo>
                  <a:cubicBezTo>
                    <a:pt x="7632192" y="3342259"/>
                    <a:pt x="7560945" y="3413252"/>
                    <a:pt x="7473062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44892" cy="3425952"/>
            </a:xfrm>
            <a:custGeom>
              <a:avLst/>
              <a:gdLst/>
              <a:ahLst/>
              <a:cxnLst/>
              <a:rect r="r" b="b" t="t" l="l"/>
              <a:pathLst>
                <a:path h="3425952" w="764489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7479412" y="0"/>
                  </a:lnTo>
                  <a:lnTo>
                    <a:pt x="7479412" y="6350"/>
                  </a:lnTo>
                  <a:lnTo>
                    <a:pt x="7479412" y="0"/>
                  </a:lnTo>
                  <a:cubicBezTo>
                    <a:pt x="7570724" y="0"/>
                    <a:pt x="7644892" y="73914"/>
                    <a:pt x="7644892" y="165100"/>
                  </a:cubicBezTo>
                  <a:lnTo>
                    <a:pt x="7638542" y="165100"/>
                  </a:lnTo>
                  <a:lnTo>
                    <a:pt x="7644892" y="165100"/>
                  </a:lnTo>
                  <a:lnTo>
                    <a:pt x="7644892" y="3260852"/>
                  </a:lnTo>
                  <a:lnTo>
                    <a:pt x="7638542" y="3260852"/>
                  </a:lnTo>
                  <a:lnTo>
                    <a:pt x="7644892" y="3260852"/>
                  </a:lnTo>
                  <a:cubicBezTo>
                    <a:pt x="7644892" y="3352038"/>
                    <a:pt x="7570851" y="3425952"/>
                    <a:pt x="7479412" y="3425952"/>
                  </a:cubicBezTo>
                  <a:lnTo>
                    <a:pt x="7479412" y="3419602"/>
                  </a:lnTo>
                  <a:lnTo>
                    <a:pt x="7479412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7479412" y="3413252"/>
                  </a:lnTo>
                  <a:cubicBezTo>
                    <a:pt x="7563739" y="3413252"/>
                    <a:pt x="7632192" y="3345053"/>
                    <a:pt x="7632192" y="3260852"/>
                  </a:cubicBezTo>
                  <a:lnTo>
                    <a:pt x="7632192" y="165100"/>
                  </a:lnTo>
                  <a:cubicBezTo>
                    <a:pt x="7632192" y="80899"/>
                    <a:pt x="7563866" y="12700"/>
                    <a:pt x="7479412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292876" y="312539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SUM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92876" y="3690789"/>
            <a:ext cx="513799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Calculates the sum of a column or expression, commonly used for total revenue or expenses.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7475" y="5709196"/>
            <a:ext cx="5733604" cy="3023146"/>
            <a:chOff x="0" y="0"/>
            <a:chExt cx="7644805" cy="40308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632065" cy="4018153"/>
            </a:xfrm>
            <a:custGeom>
              <a:avLst/>
              <a:gdLst/>
              <a:ahLst/>
              <a:cxnLst/>
              <a:rect r="r" b="b" t="t" l="l"/>
              <a:pathLst>
                <a:path h="4018153" w="7632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7473061" y="0"/>
                  </a:lnTo>
                  <a:cubicBezTo>
                    <a:pt x="7560945" y="0"/>
                    <a:pt x="7632065" y="71120"/>
                    <a:pt x="7632065" y="158750"/>
                  </a:cubicBezTo>
                  <a:lnTo>
                    <a:pt x="7632065" y="3859403"/>
                  </a:lnTo>
                  <a:cubicBezTo>
                    <a:pt x="7632065" y="3947160"/>
                    <a:pt x="7560818" y="4018153"/>
                    <a:pt x="7473061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44765" cy="4030853"/>
            </a:xfrm>
            <a:custGeom>
              <a:avLst/>
              <a:gdLst/>
              <a:ahLst/>
              <a:cxnLst/>
              <a:rect r="r" b="b" t="t" l="l"/>
              <a:pathLst>
                <a:path h="4030853" w="7644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7479411" y="0"/>
                  </a:lnTo>
                  <a:lnTo>
                    <a:pt x="7479411" y="6350"/>
                  </a:lnTo>
                  <a:lnTo>
                    <a:pt x="7479411" y="0"/>
                  </a:lnTo>
                  <a:cubicBezTo>
                    <a:pt x="7570724" y="0"/>
                    <a:pt x="7644765" y="73914"/>
                    <a:pt x="7644765" y="165100"/>
                  </a:cubicBezTo>
                  <a:lnTo>
                    <a:pt x="7638415" y="165100"/>
                  </a:lnTo>
                  <a:lnTo>
                    <a:pt x="7644765" y="165100"/>
                  </a:lnTo>
                  <a:lnTo>
                    <a:pt x="7644765" y="3865753"/>
                  </a:lnTo>
                  <a:lnTo>
                    <a:pt x="7638415" y="3865753"/>
                  </a:lnTo>
                  <a:lnTo>
                    <a:pt x="7644765" y="3865753"/>
                  </a:lnTo>
                  <a:cubicBezTo>
                    <a:pt x="7644765" y="3956939"/>
                    <a:pt x="7570724" y="4030853"/>
                    <a:pt x="7479411" y="4030853"/>
                  </a:cubicBezTo>
                  <a:lnTo>
                    <a:pt x="7479411" y="4024503"/>
                  </a:lnTo>
                  <a:lnTo>
                    <a:pt x="7479411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7479411" y="4018153"/>
                  </a:lnTo>
                  <a:cubicBezTo>
                    <a:pt x="7563739" y="4018153"/>
                    <a:pt x="7632065" y="3949954"/>
                    <a:pt x="7632065" y="3865753"/>
                  </a:cubicBezTo>
                  <a:lnTo>
                    <a:pt x="7632065" y="165100"/>
                  </a:lnTo>
                  <a:cubicBezTo>
                    <a:pt x="7632065" y="80899"/>
                    <a:pt x="7563739" y="12700"/>
                    <a:pt x="7479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85280" y="596890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AVERAGE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5280" y="6534299"/>
            <a:ext cx="513799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Calculates the average of a column or expression, often used for performance metrics and satisfaction scores.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995071" y="5709196"/>
            <a:ext cx="5733604" cy="3023146"/>
            <a:chOff x="0" y="0"/>
            <a:chExt cx="7644805" cy="40308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7632065" cy="4018153"/>
            </a:xfrm>
            <a:custGeom>
              <a:avLst/>
              <a:gdLst/>
              <a:ahLst/>
              <a:cxnLst/>
              <a:rect r="r" b="b" t="t" l="l"/>
              <a:pathLst>
                <a:path h="4018153" w="7632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7473061" y="0"/>
                  </a:lnTo>
                  <a:cubicBezTo>
                    <a:pt x="7560945" y="0"/>
                    <a:pt x="7632065" y="71120"/>
                    <a:pt x="7632065" y="158750"/>
                  </a:cubicBezTo>
                  <a:lnTo>
                    <a:pt x="7632065" y="3859403"/>
                  </a:lnTo>
                  <a:cubicBezTo>
                    <a:pt x="7632065" y="3947160"/>
                    <a:pt x="7560818" y="4018153"/>
                    <a:pt x="7473061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44765" cy="4030853"/>
            </a:xfrm>
            <a:custGeom>
              <a:avLst/>
              <a:gdLst/>
              <a:ahLst/>
              <a:cxnLst/>
              <a:rect r="r" b="b" t="t" l="l"/>
              <a:pathLst>
                <a:path h="4030853" w="7644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7479411" y="0"/>
                  </a:lnTo>
                  <a:lnTo>
                    <a:pt x="7479411" y="6350"/>
                  </a:lnTo>
                  <a:lnTo>
                    <a:pt x="7479411" y="0"/>
                  </a:lnTo>
                  <a:cubicBezTo>
                    <a:pt x="7570724" y="0"/>
                    <a:pt x="7644765" y="73914"/>
                    <a:pt x="7644765" y="165100"/>
                  </a:cubicBezTo>
                  <a:lnTo>
                    <a:pt x="7638415" y="165100"/>
                  </a:lnTo>
                  <a:lnTo>
                    <a:pt x="7644765" y="165100"/>
                  </a:lnTo>
                  <a:lnTo>
                    <a:pt x="7644765" y="3865753"/>
                  </a:lnTo>
                  <a:lnTo>
                    <a:pt x="7638415" y="3865753"/>
                  </a:lnTo>
                  <a:lnTo>
                    <a:pt x="7644765" y="3865753"/>
                  </a:lnTo>
                  <a:cubicBezTo>
                    <a:pt x="7644765" y="3956939"/>
                    <a:pt x="7570724" y="4030853"/>
                    <a:pt x="7479411" y="4030853"/>
                  </a:cubicBezTo>
                  <a:lnTo>
                    <a:pt x="7479411" y="4024503"/>
                  </a:lnTo>
                  <a:lnTo>
                    <a:pt x="7479411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7479411" y="4018153"/>
                  </a:lnTo>
                  <a:cubicBezTo>
                    <a:pt x="7563739" y="4018153"/>
                    <a:pt x="7632065" y="3949954"/>
                    <a:pt x="7632065" y="3865753"/>
                  </a:cubicBezTo>
                  <a:lnTo>
                    <a:pt x="7632065" y="165100"/>
                  </a:lnTo>
                  <a:cubicBezTo>
                    <a:pt x="7632065" y="80899"/>
                    <a:pt x="7563739" y="12700"/>
                    <a:pt x="7479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7292876" y="596890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COUNT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92876" y="6534299"/>
            <a:ext cx="513799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Counts the number of rows or distinct values in a column, useful for tracking employee headcount or customer acquisition.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812452"/>
            <a:ext cx="7293471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Dashboard Overview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218077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3134916"/>
            <a:ext cx="375017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Performance Metrics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700314"/>
            <a:ext cx="5150941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Provides key performance indicators (KPIs) on employee engagement, productivity, and retention.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568380" y="218077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68380" y="3134916"/>
            <a:ext cx="430902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Geographic Distribution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8380" y="3700314"/>
            <a:ext cx="5151090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Visualizes employee demographics and workforce distribution across different locations.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2144672" y="218077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44672" y="3134916"/>
            <a:ext cx="381744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Time-Series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4672" y="3700314"/>
            <a:ext cx="5150941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Tracks trends over time, enabling insights into seasonal patterns and long-term performance.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92238" y="599747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2238" y="695161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Employee Profiles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7517011"/>
            <a:ext cx="5150941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Provides detailed information about individual employees, including their skills, experience, and performance history.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05200"/>
          </a:xfrm>
          <a:custGeom>
            <a:avLst/>
            <a:gdLst/>
            <a:ahLst/>
            <a:cxnLst/>
            <a:rect r="r" b="b" t="t" l="l"/>
            <a:pathLst>
              <a:path h="3505200" w="18288000">
                <a:moveTo>
                  <a:pt x="0" y="0"/>
                </a:moveTo>
                <a:lnTo>
                  <a:pt x="18288000" y="0"/>
                </a:lnTo>
                <a:lnTo>
                  <a:pt x="182880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1372" y="4219277"/>
            <a:ext cx="7010400" cy="93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372" y="5815459"/>
            <a:ext cx="3505200" cy="47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Bar Charts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372" y="6486227"/>
            <a:ext cx="4985148" cy="187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Compare employee performance metrics across different departments or teams, highlighting key strengths and weaknesses.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0059" y="5815459"/>
            <a:ext cx="3505200" cy="47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Line Charts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0059" y="6486227"/>
            <a:ext cx="4985148" cy="187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Track key performance indicators (KPIs) over time, revealing trends and patterns in employee engagement, productivity, and retention.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38745" y="5815459"/>
            <a:ext cx="3505200" cy="47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Pie Charts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38745" y="6486227"/>
            <a:ext cx="4985148" cy="277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Visualize the distribution of employees across various demographics or categories, such as age, gender, or department, providing a clear overview of the workforce composition.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126581"/>
            <a:ext cx="8928498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Insights from 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551015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 HR analytics dashboard we've developed provides a comprehensive view of key trends in our workforce.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103762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 geographic distribution patterns and time-series analysis revealed in the dashboard offer valuable insights to inform our strategic workforce planning.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6110139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I'll highlight some of the key findings from the dashboard that can help guide our decisions around talent management and organizational development.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DAGbJU8bR3c</dc:identifier>
  <dcterms:modified xsi:type="dcterms:W3CDTF">2011-08-01T06:04:30Z</dcterms:modified>
  <cp:revision>1</cp:revision>
  <dc:title>HR Analytics.pptx</dc:title>
</cp:coreProperties>
</file>